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282" r:id="rId4"/>
    <p:sldId id="259" r:id="rId5"/>
    <p:sldId id="307" r:id="rId6"/>
    <p:sldId id="314" r:id="rId7"/>
    <p:sldId id="309" r:id="rId8"/>
    <p:sldId id="315" r:id="rId9"/>
    <p:sldId id="316" r:id="rId10"/>
    <p:sldId id="317" r:id="rId11"/>
    <p:sldId id="318" r:id="rId12"/>
    <p:sldId id="285" r:id="rId13"/>
    <p:sldId id="320" r:id="rId14"/>
    <p:sldId id="310" r:id="rId15"/>
    <p:sldId id="323" r:id="rId16"/>
    <p:sldId id="304" r:id="rId17"/>
    <p:sldId id="32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00"/>
    <a:srgbClr val="FF00FF"/>
    <a:srgbClr val="33CC33"/>
    <a:srgbClr val="584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4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72675-C557-466A-BB95-BF24E7080852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91168-3F38-48E8-BD80-5B1B6866C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4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5E27A-1B0F-495A-91FD-1375939681E1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65E2-FC4D-4E7D-8D0C-DCCEC8CC5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6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67AA-B347-41CE-AE00-E7DA6AA2324D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F5AC6-BA29-4C42-9C4E-E7692C400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0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D0FB1-B84E-46A4-B0A3-267932B0484D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52CE-8F47-40D7-9004-5106B639B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67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805D8-D8DF-4F21-92A3-05CC2E021F3B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458C-8DEF-4EDC-A81F-7E12DE96D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6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F0C6-22A8-4E4A-B209-FEFBE406F89E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49D46-E84E-4424-8B7E-37B4CA292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8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B6564-8F4B-480F-BFC1-70CAD1477295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CFED-BE22-4272-AC42-0F3F1FF15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3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B0ACD-444B-42DB-9649-CD233A7D8040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D0AD-626F-444A-8B40-F82B1EDE3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57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6406-67A3-4BD4-BA1D-089B183D7A65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A08E2-8753-44AB-994C-B4E6FD27F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9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B1DF0-540D-4AFA-B9CB-FA79D5F1A821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4BF0-0059-4443-A87D-902E210DE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80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C54DF-1158-4A4F-90C2-9C97307FC1BD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70E7-EE22-46B0-9EC1-362E0C014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3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3DDF79-6E4A-47E9-B5BD-8403E240692E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DA99F4-C65A-4B44-9C09-410E184D9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85728"/>
            <a:ext cx="821537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Роль семьи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в формировании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 здорового образа жизни</a:t>
            </a:r>
            <a:endParaRPr lang="ru-RU" sz="4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2051" name="Picture 4" descr="http://im4-tub.yandex.net/i?id=37244793&amp;tov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05038"/>
            <a:ext cx="41608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71500" y="2286000"/>
            <a:ext cx="8229600" cy="1143000"/>
          </a:xfrm>
        </p:spPr>
        <p:txBody>
          <a:bodyPr/>
          <a:lstStyle/>
          <a:p>
            <a:r>
              <a:rPr lang="ru-RU" sz="3200" smtClean="0"/>
              <a:t>Великий физиолог Павлов не раз говорил, что ни что не облегчает работу нервных клеток головного мозга, как определённый </a:t>
            </a:r>
            <a:r>
              <a:rPr lang="ru-RU" sz="3200" b="1" smtClean="0"/>
              <a:t>распорядок жизни</a:t>
            </a:r>
            <a:r>
              <a:rPr lang="ru-RU" sz="3200" smtClean="0"/>
              <a:t>. Это и есть </a:t>
            </a:r>
            <a:r>
              <a:rPr lang="ru-RU" sz="3200" smtClean="0">
                <a:solidFill>
                  <a:srgbClr val="FF0000"/>
                </a:solidFill>
              </a:rPr>
              <a:t>режим дня</a:t>
            </a:r>
            <a:r>
              <a:rPr lang="ru-RU" sz="3200" smtClean="0"/>
              <a:t>. Если ребёнок не доспал – у него нет внимания, на уроке он зевает, отвлекается. Поэтому должны быть отведены определённые часы для занятий, прогулок, сна и других различных дел.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6430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00FF"/>
                </a:solidFill>
              </a:rPr>
              <a:t>Древние греки утверждали: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«Хочешь быть здоровым – бегай. Хочешь быть красивым – бегай. Хочешь быть умным – бегай»</a:t>
            </a: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928813"/>
            <a:ext cx="8786812" cy="2671762"/>
          </a:xfrm>
        </p:spPr>
        <p:txBody>
          <a:bodyPr/>
          <a:lstStyle/>
          <a:p>
            <a:pPr algn="l"/>
            <a:r>
              <a:rPr lang="ru-RU" sz="2000" smtClean="0"/>
              <a:t>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600" b="1" smtClean="0">
                <a:solidFill>
                  <a:srgbClr val="FF0000"/>
                </a:solidFill>
              </a:rPr>
              <a:t>Группы  здоровья:</a:t>
            </a:r>
            <a:r>
              <a:rPr lang="ru-RU" sz="2600" smtClean="0">
                <a:solidFill>
                  <a:srgbClr val="FF0000"/>
                </a:solidFill>
              </a:rPr>
              <a:t> </a:t>
            </a:r>
            <a:r>
              <a:rPr lang="ru-RU" sz="2600" smtClean="0"/>
              <a:t/>
            </a:r>
            <a:br>
              <a:rPr lang="ru-RU" sz="2600" smtClean="0"/>
            </a:br>
            <a:r>
              <a:rPr lang="ru-RU" sz="2600" b="1" smtClean="0">
                <a:solidFill>
                  <a:srgbClr val="0000FF"/>
                </a:solidFill>
              </a:rPr>
              <a:t>группа здоровья I</a:t>
            </a:r>
            <a:r>
              <a:rPr lang="ru-RU" sz="2600" smtClean="0">
                <a:solidFill>
                  <a:srgbClr val="0000FF"/>
                </a:solidFill>
              </a:rPr>
              <a:t> </a:t>
            </a:r>
            <a:r>
              <a:rPr lang="ru-RU" sz="2600" smtClean="0"/>
              <a:t>– дети здоровые, с нормальным развитием и нормальным уровнем функций </a:t>
            </a:r>
            <a:br>
              <a:rPr lang="ru-RU" sz="2600" smtClean="0"/>
            </a:br>
            <a:r>
              <a:rPr lang="ru-RU" sz="2600" b="1" smtClean="0">
                <a:solidFill>
                  <a:srgbClr val="0000FF"/>
                </a:solidFill>
              </a:rPr>
              <a:t>группа здоровья II </a:t>
            </a:r>
            <a:r>
              <a:rPr lang="ru-RU" sz="2600" smtClean="0"/>
              <a:t>– дети здоровые, но с факторами риска по возникновению патологии, функциональными и некоторыми морфологическими отклонениями, хроническими заболеваниями в стадии стойкой клинико-лабораторной ремиссии не менее 3–5 лет, врожденными пороками развития, не осложненными заболеваниями одноименного органа или нарушением его функции, а также со сниженной сопротивляемостью к острым хроническим заболеваниям; </a:t>
            </a:r>
            <a:br>
              <a:rPr lang="ru-RU" sz="2600" smtClean="0"/>
            </a:br>
            <a:r>
              <a:rPr lang="ru-RU" sz="2600" b="1" smtClean="0">
                <a:solidFill>
                  <a:srgbClr val="0000FF"/>
                </a:solidFill>
              </a:rPr>
              <a:t> группа здоровья III</a:t>
            </a:r>
            <a:r>
              <a:rPr lang="ru-RU" sz="2600" smtClean="0">
                <a:solidFill>
                  <a:srgbClr val="0000FF"/>
                </a:solidFill>
              </a:rPr>
              <a:t> </a:t>
            </a:r>
            <a:r>
              <a:rPr lang="ru-RU" sz="2600" smtClean="0"/>
              <a:t>– дети с хроническими заболеваниями и врожденными пороками развития разной степени активности и компенсации, с сохраненными функциональными возможностями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/>
              <a:t> 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00FF"/>
                </a:solidFill>
              </a:rPr>
              <a:t>Физические упражнения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1357312" y="2071688"/>
            <a:ext cx="1643063" cy="9286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>
            <a:off x="3608388" y="2463800"/>
            <a:ext cx="1785938" cy="15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6000750" y="1928813"/>
            <a:ext cx="1500188" cy="10715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357563" y="3786188"/>
            <a:ext cx="25003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развитие и улучшение памяти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85750" y="3714750"/>
            <a:ext cx="25003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развитие и улучшение физического 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здоровья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429375" y="3571875"/>
            <a:ext cx="25003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развитие и улучшение умственных способностей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571625"/>
            <a:ext cx="32575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786063"/>
            <a:ext cx="205263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143125"/>
            <a:ext cx="26765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071938"/>
            <a:ext cx="3643312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300" cy="654050"/>
          </a:xfrm>
        </p:spPr>
        <p:txBody>
          <a:bodyPr/>
          <a:lstStyle/>
          <a:p>
            <a:r>
              <a:rPr lang="ru-RU" sz="2800" b="1" smtClean="0">
                <a:solidFill>
                  <a:srgbClr val="0000FF"/>
                </a:solidFill>
              </a:rPr>
              <a:t>В здоровом теле-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000500" y="285750"/>
            <a:ext cx="35433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i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здоровый</a:t>
            </a:r>
            <a:r>
              <a:rPr lang="ru-RU" sz="28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дух.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3214688"/>
            <a:ext cx="35433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     Болен – лечись,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42875" y="3714750"/>
            <a:ext cx="35433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 Здоровье дороже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14313" y="4214813"/>
            <a:ext cx="35433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Лук с чесноком -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85750" y="4786313"/>
            <a:ext cx="35433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Зелень на столе -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85750" y="5429250"/>
            <a:ext cx="35433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Через рот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42875" y="6000750"/>
            <a:ext cx="528637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Никто не позаботится о тебе</a:t>
            </a:r>
          </a:p>
          <a:p>
            <a:pPr eaLnBrk="0" hangingPunct="0">
              <a:defRPr/>
            </a:pP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                                              лучше-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85750" y="2643188"/>
            <a:ext cx="35433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Здоровье в порядке -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85750" y="2071688"/>
            <a:ext cx="35433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0000FF"/>
                </a:solidFill>
                <a:latin typeface="+mn-lt"/>
              </a:rPr>
              <a:t>Делу время</a:t>
            </a:r>
            <a:endParaRPr lang="ru-RU" sz="2800" b="1" dirty="0">
              <a:solidFill>
                <a:srgbClr val="0000F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57188" y="1500188"/>
            <a:ext cx="35433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0000FF"/>
                </a:solidFill>
                <a:latin typeface="+mn-lt"/>
              </a:rPr>
              <a:t>Быстрого и ловкого</a:t>
            </a:r>
            <a:endParaRPr lang="ru-RU" sz="2800" b="1" dirty="0">
              <a:solidFill>
                <a:srgbClr val="0000F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57188" y="857250"/>
            <a:ext cx="35433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0000FF"/>
                </a:solidFill>
                <a:latin typeface="+mn-lt"/>
              </a:rPr>
              <a:t>Кто любит спорт-</a:t>
            </a:r>
            <a:endParaRPr lang="ru-RU" sz="2800" b="1" dirty="0">
              <a:solidFill>
                <a:srgbClr val="0000F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4143375" y="785813"/>
            <a:ext cx="35433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071938" y="1428750"/>
            <a:ext cx="414337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i="1" dirty="0">
                <a:solidFill>
                  <a:srgbClr val="FF0000"/>
                </a:solidFill>
              </a:rPr>
              <a:t>болезнь не догонит.</a:t>
            </a:r>
            <a:endParaRPr lang="ru-RU" sz="2800" b="1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4429125" y="2000250"/>
            <a:ext cx="35433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потехе – час.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4643438" y="2500313"/>
            <a:ext cx="35433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спасибо зарядке.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500563" y="3071813"/>
            <a:ext cx="35433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 </a:t>
            </a:r>
            <a:r>
              <a:rPr lang="ru-RU" sz="2800" b="1" i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здоров</a:t>
            </a:r>
            <a:r>
              <a:rPr lang="ru-RU" sz="28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берегись.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4786313" y="3571875"/>
            <a:ext cx="35433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богатства.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4786313" y="4071938"/>
            <a:ext cx="35433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родные братья.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4500563" y="4714875"/>
            <a:ext cx="39719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i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здоровье</a:t>
            </a:r>
            <a:r>
              <a:rPr lang="ru-RU" sz="28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на сто лет.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3857625" y="5357813"/>
            <a:ext cx="44005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сто болезней входит.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5715000" y="5929313"/>
            <a:ext cx="29718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чем ты сам!</a:t>
            </a:r>
          </a:p>
        </p:txBody>
      </p:sp>
      <p:sp>
        <p:nvSpPr>
          <p:cNvPr id="24600" name="Rectangle 1"/>
          <p:cNvSpPr>
            <a:spLocks noChangeArrowheads="1"/>
          </p:cNvSpPr>
          <p:nvPr/>
        </p:nvSpPr>
        <p:spPr bwMode="auto">
          <a:xfrm>
            <a:off x="4714875" y="928688"/>
            <a:ext cx="328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sz="28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здоров и бодр.</a:t>
            </a:r>
            <a:endParaRPr lang="ru-RU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6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71500" y="1428750"/>
            <a:ext cx="8002588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ru-RU" dirty="0"/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Здоровье – это красота. </a:t>
            </a:r>
            <a:endParaRPr lang="ru-RU" sz="2000" b="1" dirty="0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eaLnBrk="0" hangingPunct="0">
              <a:buFont typeface="Arial" charset="0"/>
              <a:buChar char="•"/>
              <a:defRPr/>
            </a:pPr>
            <a:r>
              <a:rPr lang="ru-RU" sz="2000" b="1" dirty="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Здоровье – это богатство, которое не продается и не покупается</a:t>
            </a:r>
            <a:r>
              <a:rPr lang="ru-RU" sz="2000" b="1" dirty="0">
                <a:ea typeface="Times New Roman" pitchFamily="18" charset="0"/>
                <a:cs typeface="Arial" charset="0"/>
              </a:rPr>
              <a:t>.     </a:t>
            </a:r>
            <a:endParaRPr lang="ru-RU" sz="2000" b="1" dirty="0">
              <a:ea typeface="Calibri" pitchFamily="34" charset="0"/>
              <a:cs typeface="Arial" charset="0"/>
            </a:endParaRPr>
          </a:p>
          <a:p>
            <a:pPr eaLnBrk="0" hangingPunct="0">
              <a:buFont typeface="Arial" charset="0"/>
              <a:buChar char="•"/>
              <a:defRPr/>
            </a:pPr>
            <a:r>
              <a:rPr lang="ru-RU" sz="2000" b="1" dirty="0">
                <a:solidFill>
                  <a:srgbClr val="33CC33"/>
                </a:solidFill>
                <a:ea typeface="Times New Roman" pitchFamily="18" charset="0"/>
                <a:cs typeface="Arial" charset="0"/>
              </a:rPr>
              <a:t>Здоровье – мы и природа. </a:t>
            </a:r>
            <a:endParaRPr lang="ru-RU" sz="2000" b="1" dirty="0">
              <a:solidFill>
                <a:srgbClr val="33CC33"/>
              </a:solidFill>
              <a:ea typeface="Calibri" pitchFamily="34" charset="0"/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charset="0"/>
              </a:rPr>
              <a:t>Здоровье – когда мы бегаем, прыгаем, и у нас все получается</a:t>
            </a:r>
            <a:r>
              <a:rPr lang="ru-RU" sz="2000" b="1" dirty="0">
                <a:ea typeface="Times New Roman" pitchFamily="18" charset="0"/>
                <a:cs typeface="Arial" charset="0"/>
              </a:rPr>
              <a:t>. </a:t>
            </a:r>
            <a:endParaRPr lang="ru-RU" sz="2000" b="1" dirty="0">
              <a:ea typeface="Calibri" pitchFamily="34" charset="0"/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charset="0"/>
              </a:rPr>
              <a:t>Здоровье – это то, что нужно беречь.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a typeface="Calibri" pitchFamily="34" charset="0"/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solidFill>
                  <a:srgbClr val="FF00FF"/>
                </a:solidFill>
                <a:ea typeface="Times New Roman" pitchFamily="18" charset="0"/>
                <a:cs typeface="Arial" charset="0"/>
              </a:rPr>
              <a:t>Здоровье – это сила и ум. </a:t>
            </a:r>
            <a:endParaRPr lang="ru-RU" sz="2000" b="1" dirty="0">
              <a:solidFill>
                <a:srgbClr val="FF00FF"/>
              </a:solidFill>
              <a:ea typeface="Calibri" pitchFamily="34" charset="0"/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Arial" charset="0"/>
              </a:rPr>
              <a:t>Здоровье – самое большое богатство.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ea typeface="Calibri" pitchFamily="34" charset="0"/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Здоровье нужно всем: и детям, и взрослым, и даже моему коту. </a:t>
            </a:r>
            <a:endParaRPr lang="ru-RU" sz="2000" b="1" dirty="0">
              <a:solidFill>
                <a:srgbClr val="FFFF00"/>
              </a:solidFill>
              <a:ea typeface="Calibri" pitchFamily="34" charset="0"/>
              <a:cs typeface="Arial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000" b="1" dirty="0">
                <a:solidFill>
                  <a:srgbClr val="990000"/>
                </a:solidFill>
                <a:ea typeface="Times New Roman" pitchFamily="18" charset="0"/>
                <a:cs typeface="Arial" charset="0"/>
              </a:rPr>
              <a:t>Здоровье – это счастье, это когда здоровы наши близкие люди, когда у нас дружная семья, и мы с радостью бежим домой, где нас всегда ждут. </a:t>
            </a:r>
            <a:endParaRPr lang="ru-RU" sz="2000" b="1" dirty="0">
              <a:solidFill>
                <a:srgbClr val="990000"/>
              </a:solidFill>
              <a:cs typeface="Arial" charset="0"/>
            </a:endParaRPr>
          </a:p>
          <a:p>
            <a:pPr eaLnBrk="0" hangingPunct="0">
              <a:defRPr/>
            </a:pPr>
            <a:endParaRPr lang="ru-RU" sz="2000" dirty="0">
              <a:cs typeface="Arial" charset="0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000125" y="642938"/>
            <a:ext cx="714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7030A0"/>
                </a:solidFill>
                <a:latin typeface="Bookman Old Style" pitchFamily="18" charset="0"/>
              </a:rPr>
              <a:t>Что такое здоровье?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57250"/>
            <a:ext cx="424815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2"/>
          <p:cNvSpPr>
            <a:spLocks noGrp="1"/>
          </p:cNvSpPr>
          <p:nvPr>
            <p:ph type="ctrTitle"/>
          </p:nvPr>
        </p:nvSpPr>
        <p:spPr>
          <a:xfrm>
            <a:off x="357188" y="214313"/>
            <a:ext cx="4843462" cy="500062"/>
          </a:xfrm>
        </p:spPr>
        <p:txBody>
          <a:bodyPr/>
          <a:lstStyle/>
          <a:p>
            <a:r>
              <a:rPr lang="ru-RU" b="1" smtClean="0">
                <a:solidFill>
                  <a:srgbClr val="0000FF"/>
                </a:solidFill>
              </a:rPr>
              <a:t>Здоровая семья -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3929063" y="6072188"/>
            <a:ext cx="48434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счастливая семья!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71688"/>
            <a:ext cx="8229600" cy="1143000"/>
          </a:xfrm>
        </p:spPr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  <a:latin typeface="Palatino Linotype" pitchFamily="18" charset="0"/>
              </a:rPr>
              <a:t>Счастье</a:t>
            </a:r>
            <a:r>
              <a:rPr lang="ru-RU" b="1" i="1" smtClean="0">
                <a:latin typeface="Palatino Linotype" pitchFamily="18" charset="0"/>
              </a:rPr>
              <a:t> – </a:t>
            </a:r>
            <a:r>
              <a:rPr lang="ru-RU" b="1" i="1" smtClean="0">
                <a:solidFill>
                  <a:srgbClr val="0000FF"/>
                </a:solidFill>
                <a:latin typeface="Palatino Linotype" pitchFamily="18" charset="0"/>
              </a:rPr>
              <a:t>как здоровье: когда его не замечаешь, значит, оно есть.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          </a:t>
            </a:r>
            <a:r>
              <a:rPr lang="ru-RU" sz="3200" b="1" i="1" smtClean="0">
                <a:latin typeface="Palatino Linotype" pitchFamily="18" charset="0"/>
              </a:rPr>
              <a:t>И. Тургенев.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3071813"/>
            <a:ext cx="2071688" cy="3000375"/>
          </a:xfrm>
          <a:noFill/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929063"/>
            <a:ext cx="17145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6"/>
          <p:cNvSpPr>
            <a:spLocks noChangeArrowheads="1"/>
          </p:cNvSpPr>
          <p:nvPr/>
        </p:nvSpPr>
        <p:spPr bwMode="auto">
          <a:xfrm>
            <a:off x="357188" y="500063"/>
            <a:ext cx="75723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984807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Семья с существующими в</a:t>
            </a:r>
            <a:br>
              <a:rPr lang="ru-RU" sz="2800" b="1" i="1">
                <a:solidFill>
                  <a:srgbClr val="984807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i="1">
                <a:solidFill>
                  <a:srgbClr val="984807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ней взаимоотношениями</a:t>
            </a:r>
            <a:br>
              <a:rPr lang="ru-RU" sz="2800" b="1" i="1">
                <a:solidFill>
                  <a:srgbClr val="984807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i="1">
                <a:solidFill>
                  <a:srgbClr val="984807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между детьми и родителями –</a:t>
            </a:r>
            <a:br>
              <a:rPr lang="ru-RU" sz="2800" b="1" i="1">
                <a:solidFill>
                  <a:srgbClr val="984807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i="1">
                <a:solidFill>
                  <a:srgbClr val="984807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первая школа интеллектуального,</a:t>
            </a:r>
            <a:br>
              <a:rPr lang="ru-RU" sz="2800" b="1" i="1">
                <a:solidFill>
                  <a:srgbClr val="984807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i="1">
                <a:solidFill>
                  <a:srgbClr val="984807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нравственного, эстетического и</a:t>
            </a:r>
            <a:br>
              <a:rPr lang="ru-RU" sz="2800" b="1" i="1">
                <a:solidFill>
                  <a:srgbClr val="984807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i="1">
                <a:solidFill>
                  <a:srgbClr val="984807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физического здорового воспитания.</a:t>
            </a:r>
          </a:p>
          <a:p>
            <a:endParaRPr lang="ru-RU" sz="2000" b="1" i="1">
              <a:solidFill>
                <a:srgbClr val="984807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ru-RU" sz="2000" b="1" i="1">
                <a:solidFill>
                  <a:srgbClr val="984807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В.А. Сухомлинский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00438"/>
            <a:ext cx="4238625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500063" y="928688"/>
            <a:ext cx="778668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1200">
                <a:solidFill>
                  <a:srgbClr val="111111"/>
                </a:solidFill>
                <a:latin typeface="Calibri" pitchFamily="34" charset="0"/>
                <a:cs typeface="Times New Roman" pitchFamily="18" charset="0"/>
              </a:rPr>
              <a:t>     </a:t>
            </a:r>
            <a:r>
              <a:rPr lang="ru-RU" sz="12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Здоровье </a:t>
            </a:r>
            <a:r>
              <a:rPr lang="ru-RU" sz="360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(по определению всемирной организации здравоохранения) – это состояние полного физического, психического и социального благополучия, а не просто отсутствие болезней или физических дефектов.»</a:t>
            </a:r>
            <a:endParaRPr lang="ru-RU" sz="360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571500" y="500063"/>
            <a:ext cx="82867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     </a:t>
            </a:r>
            <a:r>
              <a:rPr lang="ru-RU" sz="4400"/>
              <a:t>Правильное питание и</a:t>
            </a:r>
          </a:p>
          <a:p>
            <a:r>
              <a:rPr lang="ru-RU" sz="4400"/>
              <a:t>   витаминизация</a:t>
            </a:r>
          </a:p>
        </p:txBody>
      </p:sp>
      <p:sp>
        <p:nvSpPr>
          <p:cNvPr id="3" name="4-конечная звезда 2"/>
          <p:cNvSpPr/>
          <p:nvPr/>
        </p:nvSpPr>
        <p:spPr>
          <a:xfrm>
            <a:off x="214313" y="642938"/>
            <a:ext cx="571500" cy="6429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357188" y="2071688"/>
            <a:ext cx="571500" cy="6429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500063" y="5786438"/>
            <a:ext cx="571500" cy="6429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357188" y="3929063"/>
            <a:ext cx="571500" cy="6429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1143000" y="2071688"/>
            <a:ext cx="65008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400"/>
              <a:t>Гигиена и режим дня</a:t>
            </a:r>
          </a:p>
        </p:txBody>
      </p:sp>
      <p:sp>
        <p:nvSpPr>
          <p:cNvPr id="8200" name="Прямоугольник 8"/>
          <p:cNvSpPr>
            <a:spLocks noChangeArrowheads="1"/>
          </p:cNvSpPr>
          <p:nvPr/>
        </p:nvSpPr>
        <p:spPr bwMode="auto">
          <a:xfrm>
            <a:off x="1000125" y="3714750"/>
            <a:ext cx="6429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 </a:t>
            </a:r>
            <a:r>
              <a:rPr lang="ru-RU" sz="4400"/>
              <a:t>Физическое здоровье  </a:t>
            </a:r>
          </a:p>
        </p:txBody>
      </p:sp>
      <p:sp>
        <p:nvSpPr>
          <p:cNvPr id="8201" name="Прямоугольник 9"/>
          <p:cNvSpPr>
            <a:spLocks noChangeArrowheads="1"/>
          </p:cNvSpPr>
          <p:nvPr/>
        </p:nvSpPr>
        <p:spPr bwMode="auto">
          <a:xfrm>
            <a:off x="1071563" y="5072063"/>
            <a:ext cx="74295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400"/>
              <a:t>Психоэмоциональное здоровье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00FF"/>
                </a:solidFill>
              </a:rPr>
              <a:t>КАРНИТИН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вещество, которое обеспечивает доставку “топлива” в энергетические системы клеток</a:t>
            </a:r>
          </a:p>
          <a:p>
            <a:r>
              <a:rPr lang="ru-RU" smtClean="0"/>
              <a:t>карнитин содержится в мясе говядины, телятины;много его в молоке</a:t>
            </a:r>
          </a:p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0000FF"/>
                </a:solidFill>
              </a:rPr>
              <a:t>     Если подросток ест достаточно мяса, рост своего сердца он может и не заметить – будет в меру бодр и энергичен.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00FF"/>
                </a:solidFill>
              </a:rPr>
              <a:t>Витамин</a:t>
            </a:r>
            <a:endParaRPr lang="ru-RU" smtClean="0">
              <a:solidFill>
                <a:srgbClr val="0000FF"/>
              </a:solidFill>
            </a:endParaRP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1143000" y="2000250"/>
            <a:ext cx="507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CC6600"/>
                </a:solidFill>
              </a:rPr>
              <a:t> </a:t>
            </a:r>
            <a:endParaRPr lang="ru-RU"/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571500" y="1214438"/>
            <a:ext cx="77152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CC6600"/>
                </a:solidFill>
              </a:rPr>
              <a:t>                Слово «витамин» придумал американский учёный Казимир Функ. Он открыл, что вещество («амин»), содержащееся в оболочке рисового зерна, необходимо для жизни. Соединив латинское слово вита (жизнь) с «амин», получилось слово</a:t>
            </a:r>
          </a:p>
          <a:p>
            <a:r>
              <a:rPr lang="ru-RU" b="1">
                <a:solidFill>
                  <a:srgbClr val="CC6600"/>
                </a:solidFill>
              </a:rPr>
              <a:t>«витамин». Детям младшего школьного возраста надо съедать в день 500- 600 грамм овощей и фруктов</a:t>
            </a:r>
            <a:endParaRPr lang="ru-RU"/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1071563" y="39290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CC6600"/>
                </a:solidFill>
              </a:rPr>
              <a:t> </a:t>
            </a:r>
            <a:endParaRPr lang="ru-RU"/>
          </a:p>
        </p:txBody>
      </p:sp>
      <p:pic>
        <p:nvPicPr>
          <p:cNvPr id="8" name="Picture 6" descr="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357563"/>
            <a:ext cx="1571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img-d8c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000625"/>
            <a:ext cx="15001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4" descr="Изображение 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t="12999" r="-5940" b="33626"/>
          <a:stretch>
            <a:fillRect/>
          </a:stretch>
        </p:blipFill>
        <p:spPr bwMode="auto">
          <a:xfrm>
            <a:off x="3214688" y="3286125"/>
            <a:ext cx="19288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6" descr="svek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929188"/>
            <a:ext cx="18716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Изображение 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5" r="36586" b="30077"/>
          <a:stretch>
            <a:fillRect/>
          </a:stretch>
        </p:blipFill>
        <p:spPr bwMode="auto">
          <a:xfrm>
            <a:off x="7143750" y="3214688"/>
            <a:ext cx="14954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37147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500438"/>
            <a:ext cx="316706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36433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947988"/>
            <a:ext cx="3714750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</a:rPr>
              <a:t>Режим дня </a:t>
            </a:r>
            <a:r>
              <a:rPr lang="ru-RU" sz="4000" b="1" smtClean="0">
                <a:solidFill>
                  <a:srgbClr val="00B050"/>
                </a:solidFill>
              </a:rPr>
              <a:t>–одно из направлений сохранения здоровья ребенка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3162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500188"/>
            <a:ext cx="22621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071938"/>
            <a:ext cx="212883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643063"/>
            <a:ext cx="28003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461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Palatino Linotype</vt:lpstr>
      <vt:lpstr>Bookman Old Style</vt:lpstr>
      <vt:lpstr>Times New Roman</vt:lpstr>
      <vt:lpstr>Arial Narrow</vt:lpstr>
      <vt:lpstr>Тема Office</vt:lpstr>
      <vt:lpstr>Презентация PowerPoint</vt:lpstr>
      <vt:lpstr>Счастье – как здоровье: когда его не замечаешь, значит, оно есть.                                          И. Тургенев. </vt:lpstr>
      <vt:lpstr>Презентация PowerPoint</vt:lpstr>
      <vt:lpstr>Презентация PowerPoint</vt:lpstr>
      <vt:lpstr>Презентация PowerPoint</vt:lpstr>
      <vt:lpstr>КАРНИТИН</vt:lpstr>
      <vt:lpstr>Витамин</vt:lpstr>
      <vt:lpstr>Презентация PowerPoint</vt:lpstr>
      <vt:lpstr>Режим дня –одно из направлений сохранения здоровья ребенка</vt:lpstr>
      <vt:lpstr>Великий физиолог Павлов не раз говорил, что ни что не облегчает работу нервных клеток головного мозга, как определённый распорядок жизни. Это и есть режим дня. Если ребёнок не доспал – у него нет внимания, на уроке он зевает, отвлекается. Поэтому должны быть отведены определённые часы для занятий, прогулок, сна и других различных дел.</vt:lpstr>
      <vt:lpstr>Древние греки утверждали: «Хочешь быть здоровым – бегай. Хочешь быть красивым – бегай. Хочешь быть умным – бегай»</vt:lpstr>
      <vt:lpstr>   Группы  здоровья:  группа здоровья I – дети здоровые, с нормальным развитием и нормальным уровнем функций  группа здоровья II – дети здоровые, но с факторами риска по возникновению патологии, функциональными и некоторыми морфологическими отклонениями, хроническими заболеваниями в стадии стойкой клинико-лабораторной ремиссии не менее 3–5 лет, врожденными пороками развития, не осложненными заболеваниями одноименного органа или нарушением его функции, а также со сниженной сопротивляемостью к острым хроническим заболеваниям;   группа здоровья III – дети с хроническими заболеваниями и врожденными пороками развития разной степени активности и компенсации, с сохраненными функциональными возможностями   </vt:lpstr>
      <vt:lpstr>Физические упражнения</vt:lpstr>
      <vt:lpstr>Презентация PowerPoint</vt:lpstr>
      <vt:lpstr>В здоровом теле-</vt:lpstr>
      <vt:lpstr>Презентация PowerPoint</vt:lpstr>
      <vt:lpstr>Здоровая семья 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82</cp:revision>
  <dcterms:modified xsi:type="dcterms:W3CDTF">2012-11-29T10:33:50Z</dcterms:modified>
</cp:coreProperties>
</file>